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7" r:id="rId3"/>
    <p:sldId id="282" r:id="rId4"/>
    <p:sldId id="283" r:id="rId5"/>
    <p:sldId id="291" r:id="rId6"/>
    <p:sldId id="304" r:id="rId7"/>
    <p:sldId id="303" r:id="rId8"/>
    <p:sldId id="306" r:id="rId9"/>
    <p:sldId id="302" r:id="rId10"/>
    <p:sldId id="305" r:id="rId11"/>
    <p:sldId id="276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757070"/>
    <a:srgbClr val="B49173"/>
    <a:srgbClr val="CEB6A2"/>
    <a:srgbClr val="CECDCB"/>
    <a:srgbClr val="6DAC96"/>
    <a:srgbClr val="A7A5A2"/>
    <a:srgbClr val="86755F"/>
    <a:srgbClr val="A87E5C"/>
    <a:srgbClr val="A0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92" autoAdjust="0"/>
    <p:restoredTop sz="76031" autoAdjust="0"/>
  </p:normalViewPr>
  <p:slideViewPr>
    <p:cSldViewPr snapToGrid="0">
      <p:cViewPr varScale="1">
        <p:scale>
          <a:sx n="83" d="100"/>
          <a:sy n="83" d="100"/>
        </p:scale>
        <p:origin x="12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F7B2B-0C22-4780-AAC0-6FF5EEC25FD3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924A0-41BB-481F-97A3-E22EAEA34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0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3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프로토타입이 </a:t>
            </a:r>
            <a:r>
              <a:rPr lang="en-US" altLang="ko-KR" dirty="0"/>
              <a:t>40%</a:t>
            </a:r>
            <a:r>
              <a:rPr lang="ko-KR" altLang="en-US" dirty="0"/>
              <a:t>인 이유는 제작 및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미구현으로 게임의 처음부터 끝까지 진행이 되지 않기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924A0-41BB-481F-97A3-E22EAEA34C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8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379" y="2430458"/>
            <a:ext cx="5485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미세먼지에서 살아남기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5172" y="2096102"/>
            <a:ext cx="431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  <a:endParaRPr lang="ko-KR" altLang="en-US" sz="1600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1981444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315864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531613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695554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211101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67750" y="3169997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ko-KR" altLang="en-US" sz="1200" spc="-150" dirty="0">
                <a:ln>
                  <a:solidFill>
                    <a:schemeClr val="accent3">
                      <a:lumMod val="50000"/>
                      <a:alpha val="4000"/>
                    </a:schemeClr>
                  </a:solidFill>
                </a:ln>
                <a:solidFill>
                  <a:srgbClr val="3D2E1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한국산업기술대학교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5002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2016180011 </a:t>
            </a:r>
            <a:r>
              <a:rPr kumimoji="1" lang="ko-KR" altLang="en-US" sz="2000" spc="300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김연지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2016180038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장은선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  <a:p>
            <a:pPr algn="ctr"/>
            <a:r>
              <a:rPr kumimoji="1" lang="en-US" altLang="ko-KR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2016184009 </a:t>
            </a:r>
            <a:r>
              <a:rPr kumimoji="1" lang="ko-KR" altLang="en-US" sz="2000" spc="3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a typeface="Noto Sans CJK KR DemiLight" panose="020B0400000000000000" pitchFamily="34" charset="-127"/>
              </a:rPr>
              <a:t>김하은</a:t>
            </a:r>
            <a:endParaRPr kumimoji="1" lang="en-US" altLang="ko-KR" sz="20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3445" y="529228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5B1D038-DF44-44E5-9C92-57B5A1FDD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61555"/>
              </p:ext>
            </p:extLst>
          </p:nvPr>
        </p:nvGraphicFramePr>
        <p:xfrm>
          <a:off x="2569820" y="1578241"/>
          <a:ext cx="8999665" cy="4301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6930">
                  <a:extLst>
                    <a:ext uri="{9D8B030D-6E8A-4147-A177-3AD203B41FA5}">
                      <a16:colId xmlns:a16="http://schemas.microsoft.com/office/drawing/2014/main" val="75226055"/>
                    </a:ext>
                  </a:extLst>
                </a:gridCol>
                <a:gridCol w="7412735">
                  <a:extLst>
                    <a:ext uri="{9D8B030D-6E8A-4147-A177-3AD203B41FA5}">
                      <a16:colId xmlns:a16="http://schemas.microsoft.com/office/drawing/2014/main" val="176209530"/>
                    </a:ext>
                  </a:extLst>
                </a:gridCol>
              </a:tblGrid>
              <a:tr h="7763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내  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0495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D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</a:t>
                      </a:r>
                      <a:r>
                        <a:rPr lang="en-US" altLang="ko-KR" dirty="0"/>
                        <a:t>UI, Sound </a:t>
                      </a:r>
                      <a:r>
                        <a:rPr lang="ko-KR" altLang="en-US" dirty="0"/>
                        <a:t>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제작 컨텐츠 구현 및 서버와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33075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rgbClr val="464646"/>
                          </a:solidFill>
                        </a:rPr>
                        <a:t>김연지</a:t>
                      </a:r>
                      <a:endParaRPr lang="ko-KR" altLang="en-US" sz="2400" b="1" dirty="0">
                        <a:solidFill>
                          <a:srgbClr val="46464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건물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아이템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애니메이션 등 그래픽 리소스 제작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캐릭터 행동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몬스터 행동 추가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7840"/>
                  </a:ext>
                </a:extLst>
              </a:tr>
              <a:tr h="1175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rgbClr val="464646"/>
                          </a:solidFill>
                        </a:rPr>
                        <a:t>장은선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91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맵과</a:t>
                      </a:r>
                      <a:r>
                        <a:rPr lang="ko-KR" altLang="en-US" dirty="0"/>
                        <a:t> 아이템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705310"/>
                  </a:ext>
                </a:extLst>
              </a:tr>
            </a:tbl>
          </a:graphicData>
        </a:graphic>
      </p:graphicFrame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CCA5B916-175A-4D5A-A385-D64771463F28}"/>
              </a:ext>
            </a:extLst>
          </p:cNvPr>
          <p:cNvSpPr txBox="1">
            <a:spLocks/>
          </p:cNvSpPr>
          <p:nvPr/>
        </p:nvSpPr>
        <p:spPr>
          <a:xfrm>
            <a:off x="1871911" y="556074"/>
            <a:ext cx="10320089" cy="4445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11182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ko-KR" altLang="en-US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모델</a:t>
            </a:r>
            <a:endParaRPr lang="id-ID" sz="24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AFDFF-5E09-4C8A-90D0-65115B9A32A4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89A00D92-1A94-4BC7-9BC5-C11ABFE7246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 Placeholder 1">
              <a:extLst>
                <a:ext uri="{FF2B5EF4-FFF2-40B4-BE49-F238E27FC236}">
                  <a16:creationId xmlns:a16="http://schemas.microsoft.com/office/drawing/2014/main" id="{167386A0-2BF9-4E40-AE22-1DB358730554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개발 일정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88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6510" y="3914028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파워퍼프걸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91569" y="5300749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866CBF-31CE-428A-A08A-C9A2C71327A8}"/>
              </a:ext>
            </a:extLst>
          </p:cNvPr>
          <p:cNvCxnSpPr/>
          <p:nvPr/>
        </p:nvCxnSpPr>
        <p:spPr>
          <a:xfrm flipV="1">
            <a:off x="5776654" y="1373404"/>
            <a:ext cx="628147" cy="18384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5D9E19-050B-4994-982E-B856DC7F6305}"/>
              </a:ext>
            </a:extLst>
          </p:cNvPr>
          <p:cNvCxnSpPr/>
          <p:nvPr/>
        </p:nvCxnSpPr>
        <p:spPr>
          <a:xfrm>
            <a:off x="1935159" y="942361"/>
            <a:ext cx="3272246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1E7AF4-DAF0-4327-A953-DBFA6D70E91F}"/>
              </a:ext>
            </a:extLst>
          </p:cNvPr>
          <p:cNvCxnSpPr/>
          <p:nvPr/>
        </p:nvCxnSpPr>
        <p:spPr>
          <a:xfrm>
            <a:off x="7053392" y="5864952"/>
            <a:ext cx="3212717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9999120" y="3763580"/>
            <a:ext cx="0" cy="2438192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2212167" y="637928"/>
            <a:ext cx="0" cy="3373994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FFA0F69B-2FE4-42B5-92DD-09394E4D70E0}"/>
              </a:ext>
            </a:extLst>
          </p:cNvPr>
          <p:cNvSpPr txBox="1"/>
          <p:nvPr/>
        </p:nvSpPr>
        <p:spPr>
          <a:xfrm>
            <a:off x="3947529" y="3196958"/>
            <a:ext cx="428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구현 기술 및 연구 분야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55A4E8AA-3582-40E6-BC1F-9DA771EDCA7E}"/>
              </a:ext>
            </a:extLst>
          </p:cNvPr>
          <p:cNvSpPr txBox="1"/>
          <p:nvPr/>
        </p:nvSpPr>
        <p:spPr>
          <a:xfrm>
            <a:off x="3909823" y="4420852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부록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699CC1C7-3CAB-4B0E-A4DF-B962EFA99945}"/>
              </a:ext>
            </a:extLst>
          </p:cNvPr>
          <p:cNvSpPr txBox="1"/>
          <p:nvPr/>
        </p:nvSpPr>
        <p:spPr>
          <a:xfrm>
            <a:off x="4276836" y="1988509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게임 소개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8AD963-7928-4941-BFB5-98C76212A826}"/>
              </a:ext>
            </a:extLst>
          </p:cNvPr>
          <p:cNvSpPr txBox="1"/>
          <p:nvPr/>
        </p:nvSpPr>
        <p:spPr>
          <a:xfrm>
            <a:off x="4291753" y="2598402"/>
            <a:ext cx="36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타 게임과의 차이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175C1A3-B634-4715-94D2-5AE42381D361}"/>
              </a:ext>
            </a:extLst>
          </p:cNvPr>
          <p:cNvSpPr txBox="1"/>
          <p:nvPr/>
        </p:nvSpPr>
        <p:spPr>
          <a:xfrm>
            <a:off x="3889963" y="3822296"/>
            <a:ext cx="439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개발 일정 및 구성원 역할 분담</a:t>
            </a: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ED4E89-6FEE-48F5-A5C6-F28E45ACD8B7}"/>
              </a:ext>
            </a:extLst>
          </p:cNvPr>
          <p:cNvSpPr/>
          <p:nvPr/>
        </p:nvSpPr>
        <p:spPr>
          <a:xfrm>
            <a:off x="3754282" y="1846810"/>
            <a:ext cx="6730584" cy="1157424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479D2F-A96B-4AE9-982D-C99B92536CC6}"/>
              </a:ext>
            </a:extLst>
          </p:cNvPr>
          <p:cNvSpPr txBox="1"/>
          <p:nvPr/>
        </p:nvSpPr>
        <p:spPr>
          <a:xfrm>
            <a:off x="2093848" y="2225467"/>
            <a:ext cx="1013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엔진 기반의 시점 전환이 가능한 </a:t>
            </a:r>
            <a:r>
              <a:rPr lang="en-US" altLang="ko-KR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000" dirty="0">
                <a:ln>
                  <a:solidFill>
                    <a:srgbClr val="213B69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ECB027D-5C67-4718-A2AD-5CAA3740A2ED}"/>
              </a:ext>
            </a:extLst>
          </p:cNvPr>
          <p:cNvSpPr/>
          <p:nvPr/>
        </p:nvSpPr>
        <p:spPr>
          <a:xfrm>
            <a:off x="4733405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z="1700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E68CA35C-6CA9-4CCB-A97B-E4815DE0B10A}"/>
              </a:ext>
            </a:extLst>
          </p:cNvPr>
          <p:cNvSpPr/>
          <p:nvPr/>
        </p:nvSpPr>
        <p:spPr>
          <a:xfrm>
            <a:off x="3146554" y="3605535"/>
            <a:ext cx="8244172" cy="2047874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5DB4CB6-8C28-489B-AC03-B19F4777CE96}"/>
              </a:ext>
            </a:extLst>
          </p:cNvPr>
          <p:cNvSpPr/>
          <p:nvPr/>
        </p:nvSpPr>
        <p:spPr>
          <a:xfrm>
            <a:off x="7871654" y="3861388"/>
            <a:ext cx="1551398" cy="1533071"/>
          </a:xfrm>
          <a:prstGeom prst="ellipse">
            <a:avLst/>
          </a:prstGeom>
          <a:noFill/>
          <a:ln w="38100">
            <a:solidFill>
              <a:srgbClr val="86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rgbClr val="213B69">
                      <a:alpha val="0"/>
                    </a:srgbClr>
                  </a:solidFill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>
              <a:ln>
                <a:solidFill>
                  <a:srgbClr val="213B69">
                    <a:alpha val="0"/>
                  </a:srgbClr>
                </a:solidFill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F73CD4-1001-4473-A688-959BF7C83846}"/>
              </a:ext>
            </a:extLst>
          </p:cNvPr>
          <p:cNvSpPr txBox="1"/>
          <p:nvPr/>
        </p:nvSpPr>
        <p:spPr>
          <a:xfrm>
            <a:off x="6766919" y="4118906"/>
            <a:ext cx="359595" cy="101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0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미세먼지에서 살아남기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914FCF-E39D-43E9-8A29-697BC57E4B50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B96A5A-1E44-4E7A-A1CC-A98E6D8B0DDF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CC7FF2-37F7-438A-8CBE-33F1327CDC61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AC905A-6EF1-403A-8352-421C4793253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13E4B4-78C1-453A-AF63-40AD66A5CEF1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123477-218F-44BC-B150-2976222F9850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AC6993-D8FA-4200-9ACF-312461F8D32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BDCAE3-42B8-4BB9-B879-F7C072B8C704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C2DA54-DFB9-4090-BCDD-3E08EC0E67A3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D81B9B-F85F-4DF5-88A5-610F4AFB7BF3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3CD74B-7A54-4E41-980C-D12DC580992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FAB386-D5A4-4908-8EA2-0D992D26A5CC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5216A3-1664-47F7-BFC9-116D86F6E071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67383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040FCF-5A01-4A3A-8324-020B49EC4FD9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46E869-E2B2-4AE2-903A-9BA603CD0811}"/>
              </a:ext>
            </a:extLst>
          </p:cNvPr>
          <p:cNvSpPr/>
          <p:nvPr/>
        </p:nvSpPr>
        <p:spPr>
          <a:xfrm>
            <a:off x="0" y="174136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4B51BF9D-41E0-45DE-8A81-0836E38543D4}"/>
              </a:ext>
            </a:extLst>
          </p:cNvPr>
          <p:cNvSpPr/>
          <p:nvPr/>
        </p:nvSpPr>
        <p:spPr>
          <a:xfrm>
            <a:off x="4586223" y="1551445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747A8A4C-5864-4EE4-A4DC-7975949E8BB9}"/>
              </a:ext>
            </a:extLst>
          </p:cNvPr>
          <p:cNvSpPr/>
          <p:nvPr/>
        </p:nvSpPr>
        <p:spPr>
          <a:xfrm>
            <a:off x="5266334" y="3500707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생존을 위해 또는 게임 클리어를 위해서 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물건들을 얻어야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sp>
        <p:nvSpPr>
          <p:cNvPr id="47" name="Sev01">
            <a:extLst>
              <a:ext uri="{FF2B5EF4-FFF2-40B4-BE49-F238E27FC236}">
                <a16:creationId xmlns:a16="http://schemas.microsoft.com/office/drawing/2014/main" id="{6A4EDBD1-70C0-4E0B-A341-9BB06C0CB83E}"/>
              </a:ext>
            </a:extLst>
          </p:cNvPr>
          <p:cNvSpPr/>
          <p:nvPr/>
        </p:nvSpPr>
        <p:spPr>
          <a:xfrm>
            <a:off x="3958502" y="1656212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D2569C-F38C-4E23-AD0E-02D0F371FB42}"/>
              </a:ext>
            </a:extLst>
          </p:cNvPr>
          <p:cNvSpPr txBox="1"/>
          <p:nvPr/>
        </p:nvSpPr>
        <p:spPr>
          <a:xfrm>
            <a:off x="3852871" y="1776677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생존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B11F5F9F-6359-4827-9EEF-0DD9D27EBBFD}"/>
              </a:ext>
            </a:extLst>
          </p:cNvPr>
          <p:cNvSpPr/>
          <p:nvPr/>
        </p:nvSpPr>
        <p:spPr>
          <a:xfrm>
            <a:off x="4563470" y="3184467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Sev03">
            <a:extLst>
              <a:ext uri="{FF2B5EF4-FFF2-40B4-BE49-F238E27FC236}">
                <a16:creationId xmlns:a16="http://schemas.microsoft.com/office/drawing/2014/main" id="{465A6A31-A3C7-4511-AC9E-6B3EF1C15298}"/>
              </a:ext>
            </a:extLst>
          </p:cNvPr>
          <p:cNvSpPr/>
          <p:nvPr/>
        </p:nvSpPr>
        <p:spPr>
          <a:xfrm>
            <a:off x="3935749" y="3306164"/>
            <a:ext cx="1330585" cy="1100056"/>
          </a:xfrm>
          <a:prstGeom prst="roundRect">
            <a:avLst/>
          </a:prstGeom>
          <a:solidFill>
            <a:srgbClr val="CEB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60A6AF-F211-477D-AFBC-312E21422AFE}"/>
              </a:ext>
            </a:extLst>
          </p:cNvPr>
          <p:cNvSpPr txBox="1"/>
          <p:nvPr/>
        </p:nvSpPr>
        <p:spPr>
          <a:xfrm>
            <a:off x="3822705" y="3445130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습득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DA44A89-02E9-4565-BC71-E47CAE7C5AAA}"/>
              </a:ext>
            </a:extLst>
          </p:cNvPr>
          <p:cNvSpPr/>
          <p:nvPr/>
        </p:nvSpPr>
        <p:spPr>
          <a:xfrm>
            <a:off x="5266334" y="1849570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미세먼지와 멧돼지로부터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rgbClr val="7570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게임이 끝날 때까지 살아남아야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endParaRPr lang="en-US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2071B786-A624-4049-9652-14BA2F799CFF}"/>
              </a:ext>
            </a:extLst>
          </p:cNvPr>
          <p:cNvSpPr/>
          <p:nvPr/>
        </p:nvSpPr>
        <p:spPr>
          <a:xfrm>
            <a:off x="4586223" y="4822239"/>
            <a:ext cx="5363111" cy="1309588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ev01">
            <a:extLst>
              <a:ext uri="{FF2B5EF4-FFF2-40B4-BE49-F238E27FC236}">
                <a16:creationId xmlns:a16="http://schemas.microsoft.com/office/drawing/2014/main" id="{88BA7FE2-1350-40B9-8D8B-E11E8F488AC6}"/>
              </a:ext>
            </a:extLst>
          </p:cNvPr>
          <p:cNvSpPr/>
          <p:nvPr/>
        </p:nvSpPr>
        <p:spPr>
          <a:xfrm>
            <a:off x="3958502" y="4927006"/>
            <a:ext cx="1330585" cy="1100056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F458F-5116-4035-8A73-1A4852A76018}"/>
              </a:ext>
            </a:extLst>
          </p:cNvPr>
          <p:cNvSpPr txBox="1"/>
          <p:nvPr/>
        </p:nvSpPr>
        <p:spPr>
          <a:xfrm>
            <a:off x="3852871" y="5047471"/>
            <a:ext cx="1494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en-US" altLang="ko-KR" sz="2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A272FE37-1906-4864-8A73-0D6AD75BB0C6}"/>
              </a:ext>
            </a:extLst>
          </p:cNvPr>
          <p:cNvSpPr/>
          <p:nvPr/>
        </p:nvSpPr>
        <p:spPr>
          <a:xfrm>
            <a:off x="5266334" y="5124326"/>
            <a:ext cx="4609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게임 클리어를 위해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습득한 물품들로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인공구름을 만들어야 한다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5E1A6-792D-4C74-8D38-F838F51E4A50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44" name="평행 사변형 43">
              <a:extLst>
                <a:ext uri="{FF2B5EF4-FFF2-40B4-BE49-F238E27FC236}">
                  <a16:creationId xmlns:a16="http://schemas.microsoft.com/office/drawing/2014/main" id="{60FA4945-9122-4D2F-9855-E8132B6335E0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Placeholder 1">
              <a:extLst>
                <a:ext uri="{FF2B5EF4-FFF2-40B4-BE49-F238E27FC236}">
                  <a16:creationId xmlns:a16="http://schemas.microsoft.com/office/drawing/2014/main" id="{EC0DBEF3-D498-4ABB-9632-708F4667E387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80274C1-1A53-4950-850A-88401E5EA266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436505B-30E5-45B3-9D0E-BC3C9D04B69E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4B4256-6119-4263-A5EC-E4C8ED9A51F6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3855A5-F6AC-425A-B3E8-4F6F79ACBB73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252EE5-4BC6-4D13-836E-A459A10E8218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262F38-7BD9-4CFC-B804-AED14F74390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CABCAB-2E4C-438B-9414-8041384BB1D2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83581E-BFCC-4BE1-B71E-652B72824A21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E8B71-9010-46E9-BCFB-7ABA7F7CF1EA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1526E6-2BED-4A07-A60F-1B6E55335CBF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0E4A28F-BAC4-4C86-8B30-93A30DAC7B0D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8102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시점변경 및 시점에 따른 이동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080CD7F-C371-43F6-9CD9-D1E478E3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457" y="1870369"/>
            <a:ext cx="3279648" cy="1926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A1B4A-81A6-46BE-96C8-31E5F551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97" y="1882895"/>
            <a:ext cx="3279647" cy="1926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D52542-0ECD-476E-AEE3-67C14168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37" y="1882895"/>
            <a:ext cx="3279647" cy="1926371"/>
          </a:xfrm>
          <a:prstGeom prst="rect">
            <a:avLst/>
          </a:prstGeom>
        </p:spPr>
      </p:pic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01DACD5D-A9E8-4325-B587-4A398E73E11A}"/>
              </a:ext>
            </a:extLst>
          </p:cNvPr>
          <p:cNvSpPr/>
          <p:nvPr/>
        </p:nvSpPr>
        <p:spPr>
          <a:xfrm>
            <a:off x="2375442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Sev01">
            <a:extLst>
              <a:ext uri="{FF2B5EF4-FFF2-40B4-BE49-F238E27FC236}">
                <a16:creationId xmlns:a16="http://schemas.microsoft.com/office/drawing/2014/main" id="{C6DE0F45-B88E-4FC2-B797-CE6D26342DEE}"/>
              </a:ext>
            </a:extLst>
          </p:cNvPr>
          <p:cNvSpPr/>
          <p:nvPr/>
        </p:nvSpPr>
        <p:spPr>
          <a:xfrm>
            <a:off x="2537028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맑은 고딕" panose="020B0503020000020004" pitchFamily="50" charset="-127"/>
              </a:rPr>
              <a:t>쿼터뷰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F52A2-8612-4354-B49F-2CEC49573ACA}"/>
              </a:ext>
            </a:extLst>
          </p:cNvPr>
          <p:cNvSpPr txBox="1"/>
          <p:nvPr/>
        </p:nvSpPr>
        <p:spPr>
          <a:xfrm>
            <a:off x="2375442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게임 흐름 파악 용이</a:t>
            </a:r>
            <a:endParaRPr lang="en-US" altLang="ko-KR" dirty="0">
              <a:solidFill>
                <a:srgbClr val="757070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멀미 문제 해결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6B8B3411-28F5-4ED1-B954-4635BD6AC085}"/>
              </a:ext>
            </a:extLst>
          </p:cNvPr>
          <p:cNvSpPr/>
          <p:nvPr/>
        </p:nvSpPr>
        <p:spPr>
          <a:xfrm>
            <a:off x="5735621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Sev01">
            <a:extLst>
              <a:ext uri="{FF2B5EF4-FFF2-40B4-BE49-F238E27FC236}">
                <a16:creationId xmlns:a16="http://schemas.microsoft.com/office/drawing/2014/main" id="{5DC1D5E7-630C-4582-A906-EC9C971B2B1B}"/>
              </a:ext>
            </a:extLst>
          </p:cNvPr>
          <p:cNvSpPr/>
          <p:nvPr/>
        </p:nvSpPr>
        <p:spPr>
          <a:xfrm>
            <a:off x="5897207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1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F12FBB-5133-47DB-A9FA-DFFD379306BD}"/>
              </a:ext>
            </a:extLst>
          </p:cNvPr>
          <p:cNvSpPr txBox="1"/>
          <p:nvPr/>
        </p:nvSpPr>
        <p:spPr>
          <a:xfrm>
            <a:off x="5735621" y="4641248"/>
            <a:ext cx="286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몰입도 있는 플레이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FC7CC4DD-0D79-45D1-A11A-E1B78B26FDBA}"/>
              </a:ext>
            </a:extLst>
          </p:cNvPr>
          <p:cNvSpPr/>
          <p:nvPr/>
        </p:nvSpPr>
        <p:spPr>
          <a:xfrm>
            <a:off x="9095800" y="4100661"/>
            <a:ext cx="2861835" cy="1464481"/>
          </a:xfrm>
          <a:prstGeom prst="roundRect">
            <a:avLst>
              <a:gd name="adj" fmla="val 5551"/>
            </a:avLst>
          </a:prstGeom>
          <a:noFill/>
          <a:ln w="38100">
            <a:solidFill>
              <a:srgbClr val="A7A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Sev01">
            <a:extLst>
              <a:ext uri="{FF2B5EF4-FFF2-40B4-BE49-F238E27FC236}">
                <a16:creationId xmlns:a16="http://schemas.microsoft.com/office/drawing/2014/main" id="{3A8890AA-492A-4C17-852B-847A119C511B}"/>
              </a:ext>
            </a:extLst>
          </p:cNvPr>
          <p:cNvSpPr/>
          <p:nvPr/>
        </p:nvSpPr>
        <p:spPr>
          <a:xfrm>
            <a:off x="9257386" y="3957045"/>
            <a:ext cx="1350027" cy="534243"/>
          </a:xfrm>
          <a:prstGeom prst="roundRect">
            <a:avLst/>
          </a:prstGeom>
          <a:solidFill>
            <a:srgbClr val="A7A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맑은 고딕" panose="020B0503020000020004" pitchFamily="50" charset="-127"/>
              </a:rPr>
              <a:t>3</a:t>
            </a:r>
            <a:r>
              <a:rPr lang="ko-KR" altLang="en-US" sz="2400" dirty="0" err="1">
                <a:latin typeface="맑은 고딕" panose="020B0503020000020004" pitchFamily="50" charset="-127"/>
              </a:rPr>
              <a:t>인칭뷰</a:t>
            </a:r>
            <a:endParaRPr lang="ko-KR" altLang="en-US" sz="2400" dirty="0">
              <a:latin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058883-4397-4627-B61D-90DA12385905}"/>
              </a:ext>
            </a:extLst>
          </p:cNvPr>
          <p:cNvSpPr txBox="1"/>
          <p:nvPr/>
        </p:nvSpPr>
        <p:spPr>
          <a:xfrm>
            <a:off x="9095800" y="4641248"/>
            <a:ext cx="286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5707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rgbClr val="757070"/>
                </a:solidFill>
                <a:latin typeface="맑은 고딕" panose="020B0503020000020004" pitchFamily="50" charset="-127"/>
              </a:rPr>
              <a:t>인칭보다 더 넓은 뷰와 주변 환경 제공</a:t>
            </a:r>
            <a:endParaRPr lang="ko-KR" altLang="en-US" dirty="0">
              <a:solidFill>
                <a:srgbClr val="75707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3F208E-EE38-44E3-A478-57116ABD1781}"/>
              </a:ext>
            </a:extLst>
          </p:cNvPr>
          <p:cNvSpPr txBox="1"/>
          <p:nvPr/>
        </p:nvSpPr>
        <p:spPr>
          <a:xfrm>
            <a:off x="2352146" y="5729497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상하좌우 이동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14B149-F6EA-4BF1-B733-F8FDC91B998D}"/>
              </a:ext>
            </a:extLst>
          </p:cNvPr>
          <p:cNvSpPr txBox="1"/>
          <p:nvPr/>
        </p:nvSpPr>
        <p:spPr>
          <a:xfrm>
            <a:off x="8791644" y="5729497"/>
            <a:ext cx="327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EFC50B-2150-4B32-93D8-6DC3EC31FB0A}"/>
              </a:ext>
            </a:extLst>
          </p:cNvPr>
          <p:cNvSpPr txBox="1"/>
          <p:nvPr/>
        </p:nvSpPr>
        <p:spPr>
          <a:xfrm>
            <a:off x="5511997" y="5735148"/>
            <a:ext cx="3279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WASD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직진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후진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이동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QE –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좌우 회전</a:t>
            </a:r>
            <a:endParaRPr lang="en-US" altLang="ko-KR" sz="1400" dirty="0">
              <a:solidFill>
                <a:srgbClr val="75707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마우스로 방향 회전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5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아이템 및 인벤토리 구현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A5E64-153A-4C11-915B-CBE2CC79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97" y="1283524"/>
            <a:ext cx="4704017" cy="2763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826467-E51D-4DC7-8788-6816A336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35" y="1632250"/>
            <a:ext cx="5102348" cy="2996974"/>
          </a:xfrm>
          <a:prstGeom prst="rect">
            <a:avLst/>
          </a:prstGeom>
        </p:spPr>
      </p:pic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542377"/>
            <a:ext cx="89255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주 컨텐츠인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습득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과 </a:t>
            </a:r>
            <a:r>
              <a:rPr lang="ko-KR" altLang="en-US" sz="1900" b="1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제작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의 기반이 되는 아이템과 인벤토리 기능 구현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6828AF-BEBC-4818-B0A2-B8156A43C49D}"/>
              </a:ext>
            </a:extLst>
          </p:cNvPr>
          <p:cNvSpPr txBox="1"/>
          <p:nvPr/>
        </p:nvSpPr>
        <p:spPr>
          <a:xfrm>
            <a:off x="1777676" y="4102453"/>
            <a:ext cx="286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빈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C8881-182C-46E9-B8A1-1FEA0DB9F3C8}"/>
              </a:ext>
            </a:extLst>
          </p:cNvPr>
          <p:cNvSpPr txBox="1"/>
          <p:nvPr/>
        </p:nvSpPr>
        <p:spPr>
          <a:xfrm>
            <a:off x="6583235" y="4692461"/>
            <a:ext cx="4437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아이템 획득 후 </a:t>
            </a:r>
            <a:r>
              <a:rPr lang="en-US" altLang="ko-KR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srgbClr val="757070"/>
                </a:solidFill>
                <a:latin typeface="맑은 고딕" panose="020B0503020000020004" pitchFamily="50" charset="-127"/>
              </a:rPr>
              <a:t>개의 슬롯이 채워진 인벤토리</a:t>
            </a:r>
            <a:endParaRPr lang="ko-KR" altLang="en-US" sz="1400" dirty="0">
              <a:solidFill>
                <a:srgbClr val="75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그래픽 모델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D3B75C-8CA6-4811-A34D-5FB3D0304F33}"/>
              </a:ext>
            </a:extLst>
          </p:cNvPr>
          <p:cNvSpPr/>
          <p:nvPr/>
        </p:nvSpPr>
        <p:spPr>
          <a:xfrm>
            <a:off x="0" y="2508655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67DA8E-9A59-419D-9C3E-F9A82091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23" y="1601581"/>
            <a:ext cx="2318555" cy="3856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702E3C-695E-4339-B49D-B810BC5BD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60" y="1601581"/>
            <a:ext cx="2318556" cy="3856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179B8-D567-4CE4-A5E3-C08842551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13" t="15356" r="26971" b="9070"/>
          <a:stretch/>
        </p:blipFill>
        <p:spPr>
          <a:xfrm>
            <a:off x="10547442" y="1962843"/>
            <a:ext cx="1189641" cy="2115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8CE8E3-8DA8-4024-B64A-429EEBEF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05" t="20621" r="31246" b="13245"/>
          <a:stretch/>
        </p:blipFill>
        <p:spPr>
          <a:xfrm>
            <a:off x="7266133" y="2011833"/>
            <a:ext cx="1056377" cy="2066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FE9331-F707-44E5-AF38-9CF5624C37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46" t="19154" r="28476" b="12711"/>
          <a:stretch/>
        </p:blipFill>
        <p:spPr>
          <a:xfrm>
            <a:off x="9240378" y="1962843"/>
            <a:ext cx="1270668" cy="215401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31F1135-332A-479F-AABD-03C32A3BB244}"/>
              </a:ext>
            </a:extLst>
          </p:cNvPr>
          <p:cNvSpPr/>
          <p:nvPr/>
        </p:nvSpPr>
        <p:spPr>
          <a:xfrm>
            <a:off x="8563776" y="2853718"/>
            <a:ext cx="435335" cy="372263"/>
          </a:xfrm>
          <a:prstGeom prst="rightArrow">
            <a:avLst/>
          </a:prstGeom>
          <a:solidFill>
            <a:srgbClr val="CEB6A2"/>
          </a:solidFill>
          <a:ln>
            <a:solidFill>
              <a:srgbClr val="CEB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D5F10EC-ACEF-4759-8339-F3A414818920}"/>
              </a:ext>
            </a:extLst>
          </p:cNvPr>
          <p:cNvSpPr/>
          <p:nvPr/>
        </p:nvSpPr>
        <p:spPr>
          <a:xfrm>
            <a:off x="7266133" y="4236734"/>
            <a:ext cx="4470950" cy="768846"/>
          </a:xfrm>
          <a:prstGeom prst="roundRect">
            <a:avLst/>
          </a:prstGeom>
          <a:solidFill>
            <a:srgbClr val="CE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되는 모델을 미리 제작</a:t>
            </a:r>
            <a:endParaRPr lang="en-US" altLang="ko-KR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짧은 기한 내에 캐릭터</a:t>
            </a:r>
            <a:r>
              <a:rPr lang="en-US" altLang="ko-KR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3,4</a:t>
            </a:r>
            <a:r>
              <a:rPr lang="ko-KR" altLang="en-US" dirty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제작 가능</a:t>
            </a:r>
            <a:endParaRPr lang="en-US" altLang="ko-KR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77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AE47A4-888B-4F88-9163-FFE735515FA6}"/>
              </a:ext>
            </a:extLst>
          </p:cNvPr>
          <p:cNvGrpSpPr/>
          <p:nvPr/>
        </p:nvGrpSpPr>
        <p:grpSpPr>
          <a:xfrm>
            <a:off x="1871911" y="458437"/>
            <a:ext cx="10320089" cy="542137"/>
            <a:chOff x="2061029" y="887969"/>
            <a:chExt cx="10130971" cy="542137"/>
          </a:xfrm>
        </p:grpSpPr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4E86C824-3F0D-4014-8B03-B4E9D343F963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57F001CD-E0DD-4916-88FE-7EED16ED6D42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클라이언트 간 캐릭터 동기화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BF2ABB-76FA-4F98-948A-6F35AEED2068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B27E3E-B7CE-4061-B0B9-70F6F9B15A80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0E1FBB-2815-4AE9-8CE5-C31FF1E27B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484852-4567-466B-BC18-7329C60BBFDF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CECE3-551A-4978-8937-C52892BFBD20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3D57C4-E4FE-424A-8ECE-A73DBB0EA624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479CE3B-C43D-43DA-86C3-3BC7EA3BC34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190B5C-3931-4242-BCF9-5D4C4C97A8EE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84E195-2BFA-465E-82E3-A22DCBF6CD12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9DD055-F312-48D1-BFE8-AB2C004B9ABD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5C1241-0EC3-4FD2-AEE4-868FCEB52377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5A10451-1DCD-413C-B2BE-A6E0F4072286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sp>
        <p:nvSpPr>
          <p:cNvPr id="39" name="Rectangle 45">
            <a:extLst>
              <a:ext uri="{FF2B5EF4-FFF2-40B4-BE49-F238E27FC236}">
                <a16:creationId xmlns:a16="http://schemas.microsoft.com/office/drawing/2014/main" id="{DB020EF5-375A-4318-A6F4-1D764B851FAD}"/>
              </a:ext>
            </a:extLst>
          </p:cNvPr>
          <p:cNvSpPr/>
          <p:nvPr/>
        </p:nvSpPr>
        <p:spPr>
          <a:xfrm>
            <a:off x="2606879" y="5458371"/>
            <a:ext cx="89255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C++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 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IOCP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서버와 비동기 콜백모델 클라이언트 간 통신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캐릭터 위치</a:t>
            </a:r>
            <a:r>
              <a:rPr lang="en-US" altLang="ko-KR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, </a:t>
            </a:r>
            <a:r>
              <a:rPr lang="ko-KR" altLang="en-US" sz="1900" dirty="0">
                <a:ln>
                  <a:solidFill>
                    <a:schemeClr val="bg2">
                      <a:lumMod val="25000"/>
                      <a:alpha val="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lear Sans Light" panose="020B0303030202020304" pitchFamily="34" charset="0"/>
              </a:rPr>
              <a:t>애니메이션 동기화</a:t>
            </a:r>
            <a:endParaRPr lang="en-US" altLang="ko-KR" sz="1900" dirty="0">
              <a:ln>
                <a:solidFill>
                  <a:schemeClr val="bg2">
                    <a:lumMod val="25000"/>
                    <a:alpha val="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lear Sans Light" panose="020B0303030202020304" pitchFamily="34" charset="0"/>
            </a:endParaRPr>
          </a:p>
        </p:txBody>
      </p:sp>
      <p:sp>
        <p:nvSpPr>
          <p:cNvPr id="53" name="양쪽 대괄호 52">
            <a:extLst>
              <a:ext uri="{FF2B5EF4-FFF2-40B4-BE49-F238E27FC236}">
                <a16:creationId xmlns:a16="http://schemas.microsoft.com/office/drawing/2014/main" id="{DE8E6E1C-4195-48E2-82B6-611A03DBE398}"/>
              </a:ext>
            </a:extLst>
          </p:cNvPr>
          <p:cNvSpPr/>
          <p:nvPr/>
        </p:nvSpPr>
        <p:spPr>
          <a:xfrm>
            <a:off x="2720676" y="5271307"/>
            <a:ext cx="8622558" cy="926860"/>
          </a:xfrm>
          <a:prstGeom prst="bracketPair">
            <a:avLst>
              <a:gd name="adj" fmla="val 22406"/>
            </a:avLst>
          </a:prstGeom>
          <a:ln w="88900">
            <a:solidFill>
              <a:srgbClr val="A7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E2570E-43DB-40E3-A407-6618BB3F8055}"/>
              </a:ext>
            </a:extLst>
          </p:cNvPr>
          <p:cNvSpPr/>
          <p:nvPr/>
        </p:nvSpPr>
        <p:spPr>
          <a:xfrm>
            <a:off x="3449" y="3259187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425CA-1FAB-40F4-801F-944E56C7A05D}"/>
              </a:ext>
            </a:extLst>
          </p:cNvPr>
          <p:cNvSpPr/>
          <p:nvPr/>
        </p:nvSpPr>
        <p:spPr>
          <a:xfrm>
            <a:off x="3448" y="3469000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D6559F-4D5E-4AD0-8E0A-31A18013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04" y="1399585"/>
            <a:ext cx="4277907" cy="333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5838C7-B3F6-49BD-8C41-AAFBA09D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32" y="1399586"/>
            <a:ext cx="4277906" cy="33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11C6FE-BFE6-4873-B1F0-87E963A209FB}"/>
              </a:ext>
            </a:extLst>
          </p:cNvPr>
          <p:cNvSpPr/>
          <p:nvPr/>
        </p:nvSpPr>
        <p:spPr>
          <a:xfrm>
            <a:off x="-1" y="0"/>
            <a:ext cx="2061030" cy="6858000"/>
          </a:xfrm>
          <a:prstGeom prst="rect">
            <a:avLst/>
          </a:prstGeom>
          <a:solidFill>
            <a:srgbClr val="867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CBA581-534B-4CF1-A038-6444BAF70F24}"/>
              </a:ext>
            </a:extLst>
          </p:cNvPr>
          <p:cNvCxnSpPr>
            <a:cxnSpLocks/>
          </p:cNvCxnSpPr>
          <p:nvPr/>
        </p:nvCxnSpPr>
        <p:spPr>
          <a:xfrm flipH="1">
            <a:off x="128259" y="389919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4EF926-4423-497C-BD0C-AAE7EEDEC5C4}"/>
              </a:ext>
            </a:extLst>
          </p:cNvPr>
          <p:cNvCxnSpPr>
            <a:cxnSpLocks/>
          </p:cNvCxnSpPr>
          <p:nvPr/>
        </p:nvCxnSpPr>
        <p:spPr>
          <a:xfrm flipH="1">
            <a:off x="-105509" y="1313587"/>
            <a:ext cx="193277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CA779-ED42-40DE-8850-D7CE6B770364}"/>
              </a:ext>
            </a:extLst>
          </p:cNvPr>
          <p:cNvCxnSpPr>
            <a:cxnSpLocks/>
          </p:cNvCxnSpPr>
          <p:nvPr/>
        </p:nvCxnSpPr>
        <p:spPr>
          <a:xfrm>
            <a:off x="1866222" y="189953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95014-D68C-4145-ADF0-C4DC5D47CA4E}"/>
              </a:ext>
            </a:extLst>
          </p:cNvPr>
          <p:cNvSpPr/>
          <p:nvPr/>
        </p:nvSpPr>
        <p:spPr>
          <a:xfrm>
            <a:off x="83124" y="518637"/>
            <a:ext cx="1814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704F7F-4358-402B-ADE9-36EF97FF08AC}"/>
              </a:ext>
            </a:extLst>
          </p:cNvPr>
          <p:cNvCxnSpPr>
            <a:cxnSpLocks/>
          </p:cNvCxnSpPr>
          <p:nvPr/>
        </p:nvCxnSpPr>
        <p:spPr>
          <a:xfrm>
            <a:off x="112796" y="898545"/>
            <a:ext cx="0" cy="633007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B8FEA-485C-4A0D-8171-DE47914E3FF3}"/>
              </a:ext>
            </a:extLst>
          </p:cNvPr>
          <p:cNvSpPr/>
          <p:nvPr/>
        </p:nvSpPr>
        <p:spPr>
          <a:xfrm>
            <a:off x="-1" y="1946095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B6FCDD-B286-430E-AF9E-8EE460BC8EA4}"/>
              </a:ext>
            </a:extLst>
          </p:cNvPr>
          <p:cNvSpPr/>
          <p:nvPr/>
        </p:nvSpPr>
        <p:spPr>
          <a:xfrm>
            <a:off x="-1" y="3529177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장은선 개발내용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29CCCB-590A-4047-8C80-E2C92296FA16}"/>
              </a:ext>
            </a:extLst>
          </p:cNvPr>
          <p:cNvSpPr/>
          <p:nvPr/>
        </p:nvSpPr>
        <p:spPr>
          <a:xfrm>
            <a:off x="83124" y="868572"/>
            <a:ext cx="1814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spc="-15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 Dust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5F6286-596D-442F-B49A-2F4A11A20B53}"/>
              </a:ext>
            </a:extLst>
          </p:cNvPr>
          <p:cNvSpPr/>
          <p:nvPr/>
        </p:nvSpPr>
        <p:spPr>
          <a:xfrm>
            <a:off x="-3450" y="4339886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45B730-B970-40C1-96B3-A2811BC2E7DD}"/>
              </a:ext>
            </a:extLst>
          </p:cNvPr>
          <p:cNvSpPr/>
          <p:nvPr/>
        </p:nvSpPr>
        <p:spPr>
          <a:xfrm>
            <a:off x="-1" y="2718468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김연지</a:t>
            </a:r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개발내용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FB1EF5-AB26-4E06-8D07-98517DB53B39}"/>
              </a:ext>
            </a:extLst>
          </p:cNvPr>
          <p:cNvSpPr/>
          <p:nvPr/>
        </p:nvSpPr>
        <p:spPr>
          <a:xfrm>
            <a:off x="-3451" y="5458371"/>
            <a:ext cx="2061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개발 일정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22568B-439F-4FB5-8A2E-40C2A25A8B10}"/>
              </a:ext>
            </a:extLst>
          </p:cNvPr>
          <p:cNvGrpSpPr/>
          <p:nvPr/>
        </p:nvGrpSpPr>
        <p:grpSpPr>
          <a:xfrm>
            <a:off x="1954578" y="39760"/>
            <a:ext cx="10320089" cy="542137"/>
            <a:chOff x="2061029" y="887969"/>
            <a:chExt cx="10130971" cy="542137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CF9C541-0EFD-4BF4-B0FC-3B797AEEBF5D}"/>
                </a:ext>
              </a:extLst>
            </p:cNvPr>
            <p:cNvSpPr/>
            <p:nvPr/>
          </p:nvSpPr>
          <p:spPr>
            <a:xfrm>
              <a:off x="4506521" y="887969"/>
              <a:ext cx="5314001" cy="536934"/>
            </a:xfrm>
            <a:prstGeom prst="parallelogram">
              <a:avLst>
                <a:gd name="adj" fmla="val 60853"/>
              </a:avLst>
            </a:prstGeom>
            <a:solidFill>
              <a:srgbClr val="6DA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072CA0D6-5438-4276-AA83-FEBB7C513209}"/>
                </a:ext>
              </a:extLst>
            </p:cNvPr>
            <p:cNvSpPr txBox="1">
              <a:spLocks/>
            </p:cNvSpPr>
            <p:nvPr/>
          </p:nvSpPr>
          <p:spPr>
            <a:xfrm>
              <a:off x="2061029" y="985606"/>
              <a:ext cx="10130971" cy="4445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11182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ko-KR" altLang="en-US" sz="24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개발 일정 및 역할분담 표</a:t>
              </a:r>
              <a:endParaRPr lang="id-ID" sz="2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A8B603-F972-45F6-B411-441D7AEF8C39}"/>
              </a:ext>
            </a:extLst>
          </p:cNvPr>
          <p:cNvSpPr/>
          <p:nvPr/>
        </p:nvSpPr>
        <p:spPr>
          <a:xfrm>
            <a:off x="0" y="4313493"/>
            <a:ext cx="2061029" cy="768867"/>
          </a:xfrm>
          <a:prstGeom prst="rect">
            <a:avLst/>
          </a:prstGeom>
          <a:solidFill>
            <a:srgbClr val="B4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2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26B04C8-0788-443B-8BA6-21AA0A44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43915"/>
              </p:ext>
            </p:extLst>
          </p:nvPr>
        </p:nvGraphicFramePr>
        <p:xfrm>
          <a:off x="3050624" y="646441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606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7602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4274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김연지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그래픽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장은선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trike="sngStrike" dirty="0">
                          <a:solidFill>
                            <a:schemeClr val="bg1"/>
                          </a:solidFill>
                        </a:rPr>
                        <a:t>김하은</a:t>
                      </a:r>
                      <a:r>
                        <a:rPr lang="en-US" altLang="ko-KR" strike="sngStrike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trike="sngStrike" dirty="0" err="1">
                          <a:solidFill>
                            <a:schemeClr val="bg1"/>
                          </a:solidFill>
                        </a:rPr>
                        <a:t>클라</a:t>
                      </a:r>
                      <a:r>
                        <a:rPr lang="en-US" altLang="ko-KR" strike="sngStrike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trike="sngStrik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E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9663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F4F687-2F2A-4776-85A8-6C2BC0FC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78056"/>
              </p:ext>
            </p:extLst>
          </p:nvPr>
        </p:nvGraphicFramePr>
        <p:xfrm>
          <a:off x="3050624" y="576694"/>
          <a:ext cx="8422048" cy="58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831">
                  <a:extLst>
                    <a:ext uri="{9D8B030D-6E8A-4147-A177-3AD203B41FA5}">
                      <a16:colId xmlns:a16="http://schemas.microsoft.com/office/drawing/2014/main" val="2338770611"/>
                    </a:ext>
                  </a:extLst>
                </a:gridCol>
                <a:gridCol w="931108">
                  <a:extLst>
                    <a:ext uri="{9D8B030D-6E8A-4147-A177-3AD203B41FA5}">
                      <a16:colId xmlns:a16="http://schemas.microsoft.com/office/drawing/2014/main" val="1826866689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304330086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3037000514"/>
                    </a:ext>
                  </a:extLst>
                </a:gridCol>
                <a:gridCol w="964421">
                  <a:extLst>
                    <a:ext uri="{9D8B030D-6E8A-4147-A177-3AD203B41FA5}">
                      <a16:colId xmlns:a16="http://schemas.microsoft.com/office/drawing/2014/main" val="202386404"/>
                    </a:ext>
                  </a:extLst>
                </a:gridCol>
                <a:gridCol w="624302">
                  <a:extLst>
                    <a:ext uri="{9D8B030D-6E8A-4147-A177-3AD203B41FA5}">
                      <a16:colId xmlns:a16="http://schemas.microsoft.com/office/drawing/2014/main" val="277892289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2893725502"/>
                    </a:ext>
                  </a:extLst>
                </a:gridCol>
              </a:tblGrid>
              <a:tr h="3759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75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78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더미 오브젝트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100 %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8864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오브젝트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4932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아이템모델링</a:t>
                      </a:r>
                      <a:r>
                        <a:rPr lang="en-US" altLang="ko-KR" sz="1400" dirty="0"/>
                        <a:t>, UI</a:t>
                      </a:r>
                      <a:r>
                        <a:rPr lang="ko-KR" altLang="en-US" sz="1400" dirty="0"/>
                        <a:t>리소스 제작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6727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57042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프로토타입 구성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16789"/>
                  </a:ext>
                </a:extLst>
              </a:tr>
              <a:tr h="3097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맵구성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/>
                        <a:t>몬스터 랜덤생성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C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014950"/>
                  </a:ext>
                </a:extLst>
              </a:tr>
              <a:tr h="309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9004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이동 및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B6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44563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멧돼지 행동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5182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7009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C++</a:t>
                      </a:r>
                      <a:r>
                        <a:rPr lang="ko-KR" altLang="en-US" sz="1400" dirty="0"/>
                        <a:t> 서버와 유니티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948790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스레드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060949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아이템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175021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데이터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5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424678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79875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AA58B5-26C7-486D-9384-F351E86396E9}"/>
              </a:ext>
            </a:extLst>
          </p:cNvPr>
          <p:cNvSpPr/>
          <p:nvPr/>
        </p:nvSpPr>
        <p:spPr>
          <a:xfrm>
            <a:off x="5294" y="4342630"/>
            <a:ext cx="2061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개발 일정</a:t>
            </a:r>
            <a:endParaRPr lang="en-US" altLang="ko-KR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현황</a:t>
            </a:r>
          </a:p>
        </p:txBody>
      </p:sp>
    </p:spTree>
    <p:extLst>
      <p:ext uri="{BB962C8B-B14F-4D97-AF65-F5344CB8AC3E}">
        <p14:creationId xmlns:p14="http://schemas.microsoft.com/office/powerpoint/2010/main" val="2537286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541</Words>
  <Application>Microsoft Office PowerPoint</Application>
  <PresentationFormat>와이드스크린</PresentationFormat>
  <Paragraphs>179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장 은선</cp:lastModifiedBy>
  <cp:revision>121</cp:revision>
  <dcterms:created xsi:type="dcterms:W3CDTF">2017-10-16T11:43:05Z</dcterms:created>
  <dcterms:modified xsi:type="dcterms:W3CDTF">2019-05-12T16:41:21Z</dcterms:modified>
</cp:coreProperties>
</file>